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70" r:id="rId8"/>
    <p:sldId id="282" r:id="rId9"/>
    <p:sldId id="283" r:id="rId10"/>
    <p:sldId id="284" r:id="rId11"/>
    <p:sldId id="285" r:id="rId12"/>
    <p:sldId id="286" r:id="rId13"/>
    <p:sldId id="288" r:id="rId14"/>
    <p:sldId id="291" r:id="rId15"/>
    <p:sldId id="290" r:id="rId16"/>
    <p:sldId id="292" r:id="rId17"/>
    <p:sldId id="293" r:id="rId18"/>
    <p:sldId id="294" r:id="rId19"/>
    <p:sldId id="295" r:id="rId20"/>
    <p:sldId id="279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051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pc="-150" dirty="0" smtClean="0">
                <a:solidFill>
                  <a:schemeClr val="tx1"/>
                </a:solidFill>
              </a:rPr>
              <a:t>ANJUMAN COLLEGE OF ENGINEERING &amp; TECHNOLOGY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Department of Computer Science &amp; Engineering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r>
              <a:rPr lang="en-US" sz="2800" b="1" u="sng" dirty="0" smtClean="0">
                <a:solidFill>
                  <a:srgbClr val="7030A0"/>
                </a:solidFill>
              </a:rPr>
              <a:t>SUBJECT : COMPUTER GRAPHICS</a:t>
            </a:r>
          </a:p>
          <a:p>
            <a:r>
              <a:rPr lang="en-US" sz="2800" b="1" u="sng" dirty="0" smtClean="0">
                <a:solidFill>
                  <a:srgbClr val="7030A0"/>
                </a:solidFill>
              </a:rPr>
              <a:t>5</a:t>
            </a:r>
            <a:r>
              <a:rPr lang="en-US" sz="2800" b="1" u="sng" baseline="30000" dirty="0" smtClean="0">
                <a:solidFill>
                  <a:srgbClr val="7030A0"/>
                </a:solidFill>
              </a:rPr>
              <a:t>TH</a:t>
            </a:r>
            <a:r>
              <a:rPr lang="en-US" sz="2800" b="1" u="sng" dirty="0" smtClean="0">
                <a:solidFill>
                  <a:srgbClr val="7030A0"/>
                </a:solidFill>
              </a:rPr>
              <a:t> SEMESTER</a:t>
            </a:r>
          </a:p>
          <a:p>
            <a:endParaRPr lang="en-US" sz="2800" b="1" u="sng" dirty="0">
              <a:solidFill>
                <a:srgbClr val="FF0000"/>
              </a:solidFill>
            </a:endParaRPr>
          </a:p>
          <a:p>
            <a:endParaRPr lang="en-US" sz="2800" b="1" u="sng" dirty="0" smtClean="0">
              <a:solidFill>
                <a:srgbClr val="FF0000"/>
              </a:solidFill>
            </a:endParaRPr>
          </a:p>
          <a:p>
            <a:endParaRPr lang="en-US" sz="2800" b="1" u="sng" dirty="0">
              <a:solidFill>
                <a:srgbClr val="FF0000"/>
              </a:solidFill>
            </a:endParaRPr>
          </a:p>
          <a:p>
            <a:endParaRPr lang="en-US" sz="2800" b="1" u="sng" dirty="0" smtClean="0">
              <a:solidFill>
                <a:srgbClr val="FF0000"/>
              </a:solidFill>
            </a:endParaRPr>
          </a:p>
          <a:p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Prepared By: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Ms. </a:t>
            </a:r>
            <a:r>
              <a:rPr lang="en-US" sz="2800" b="1" dirty="0" err="1" smtClean="0">
                <a:solidFill>
                  <a:srgbClr val="7030A0"/>
                </a:solidFill>
              </a:rPr>
              <a:t>Sadia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Patka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Asst. Professor, CSE Dept.</a:t>
            </a:r>
            <a:endParaRPr lang="en-US" sz="2800" dirty="0" smtClean="0">
              <a:solidFill>
                <a:srgbClr val="7030A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622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CONTD….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Step 3:</a:t>
            </a:r>
            <a:r>
              <a:rPr lang="en-IN" sz="3000" dirty="0" smtClean="0">
                <a:latin typeface="Times New Roman"/>
                <a:ea typeface="Times New Roman"/>
                <a:cs typeface="Times New Roman"/>
              </a:rPr>
              <a:t> Decide flow (round the values rather than truncate to handle central pixel addressing correctly)</a:t>
            </a:r>
            <a:endParaRPr lang="en-US" sz="3000" dirty="0" smtClean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x = x1 + 0.5 * sign(</a:t>
            </a:r>
            <a:r>
              <a:rPr lang="en-IN" sz="3000" b="1" dirty="0" err="1" smtClean="0">
                <a:latin typeface="Times New Roman"/>
                <a:ea typeface="Times New Roman"/>
                <a:cs typeface="Times New Roman"/>
              </a:rPr>
              <a:t>Δx</a:t>
            </a: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en-US" sz="3000" dirty="0" smtClean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y = y1 + 0.5 * sign(</a:t>
            </a:r>
            <a:r>
              <a:rPr lang="en-IN" sz="3000" b="1" dirty="0" err="1" smtClean="0">
                <a:latin typeface="Times New Roman"/>
                <a:ea typeface="Times New Roman"/>
                <a:cs typeface="Times New Roman"/>
              </a:rPr>
              <a:t>Δy</a:t>
            </a: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)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3000" b="1" dirty="0" smtClean="0">
              <a:latin typeface="Times New Roman"/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Step 4:</a:t>
            </a:r>
            <a:r>
              <a:rPr lang="en-IN" sz="3000" dirty="0" smtClean="0">
                <a:latin typeface="Times New Roman"/>
                <a:ea typeface="Times New Roman"/>
                <a:cs typeface="Times New Roman"/>
              </a:rPr>
              <a:t> Begin main loop</a:t>
            </a:r>
            <a:endParaRPr lang="en-US" sz="30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en-IN" sz="3000" b="1" dirty="0" err="1" smtClean="0">
                <a:latin typeface="Times New Roman"/>
                <a:ea typeface="Times New Roman"/>
                <a:cs typeface="Times New Roman"/>
              </a:rPr>
              <a:t>i</a:t>
            </a: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 = 1 </a:t>
            </a:r>
            <a:endParaRPr lang="en-US" sz="30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    while (</a:t>
            </a:r>
            <a:r>
              <a:rPr lang="en-IN" sz="3000" b="1" dirty="0" err="1" smtClean="0">
                <a:latin typeface="Times New Roman"/>
                <a:ea typeface="Times New Roman"/>
                <a:cs typeface="Times New Roman"/>
              </a:rPr>
              <a:t>i</a:t>
            </a: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 &lt;= length)</a:t>
            </a:r>
            <a:endParaRPr lang="en-US" sz="3000" dirty="0">
              <a:ea typeface="Times New Roman"/>
              <a:cs typeface="Times New Roman"/>
            </a:endParaRPr>
          </a:p>
          <a:p>
            <a:pPr marL="628650" lvl="1" indent="2286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b="1" dirty="0" err="1" smtClean="0">
                <a:latin typeface="Times New Roman"/>
                <a:ea typeface="Times New Roman"/>
                <a:cs typeface="Times New Roman"/>
              </a:rPr>
              <a:t>setpixel</a:t>
            </a: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 (</a:t>
            </a:r>
            <a:r>
              <a:rPr lang="en-IN" b="1" dirty="0" err="1" smtClean="0">
                <a:latin typeface="Times New Roman"/>
                <a:ea typeface="Times New Roman"/>
                <a:cs typeface="Times New Roman"/>
              </a:rPr>
              <a:t>intger</a:t>
            </a: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 x, integer y) </a:t>
            </a:r>
            <a:endParaRPr lang="en-US" dirty="0">
              <a:ea typeface="Times New Roman"/>
              <a:cs typeface="Times New Roman"/>
            </a:endParaRPr>
          </a:p>
          <a:p>
            <a:pPr marL="400050" lvl="1" indent="4572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x = x + </a:t>
            </a:r>
            <a:r>
              <a:rPr lang="en-IN" b="1" dirty="0" err="1" smtClean="0">
                <a:latin typeface="Times New Roman"/>
                <a:ea typeface="Times New Roman"/>
                <a:cs typeface="Times New Roman"/>
              </a:rPr>
              <a:t>Δx</a:t>
            </a: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dirty="0">
              <a:ea typeface="Times New Roman"/>
              <a:cs typeface="Times New Roman"/>
            </a:endParaRPr>
          </a:p>
          <a:p>
            <a:pPr marL="400050" lvl="1" indent="4572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y = y + </a:t>
            </a:r>
            <a:r>
              <a:rPr lang="en-IN" b="1" dirty="0" err="1" smtClean="0">
                <a:latin typeface="Times New Roman"/>
                <a:ea typeface="Times New Roman"/>
                <a:cs typeface="Times New Roman"/>
              </a:rPr>
              <a:t>Δy</a:t>
            </a: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dirty="0">
              <a:ea typeface="Times New Roman"/>
              <a:cs typeface="Times New Roman"/>
            </a:endParaRPr>
          </a:p>
          <a:p>
            <a:pPr marL="400050" lvl="1" indent="4572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b="1" dirty="0" err="1" smtClean="0">
                <a:latin typeface="Times New Roman"/>
                <a:ea typeface="Times New Roman"/>
                <a:cs typeface="Times New Roman"/>
              </a:rPr>
              <a:t>i</a:t>
            </a: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 = </a:t>
            </a:r>
            <a:r>
              <a:rPr lang="en-IN" b="1" dirty="0" err="1" smtClean="0">
                <a:latin typeface="Times New Roman"/>
                <a:ea typeface="Times New Roman"/>
                <a:cs typeface="Times New Roman"/>
              </a:rPr>
              <a:t>i</a:t>
            </a: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 + 1</a:t>
            </a:r>
            <a:endParaRPr lang="en-US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  end while</a:t>
            </a:r>
            <a:endParaRPr lang="en-US" sz="30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dirty="0" smtClean="0">
                <a:latin typeface="Times New Roman"/>
                <a:ea typeface="Times New Roman"/>
                <a:cs typeface="Times New Roman"/>
              </a:rPr>
              <a:t>finish</a:t>
            </a:r>
            <a:endParaRPr lang="en-US" sz="30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Q. 1 </a:t>
            </a:r>
            <a:r>
              <a:rPr lang="en-US" dirty="0" err="1" smtClean="0"/>
              <a:t>Rasterize</a:t>
            </a:r>
            <a:r>
              <a:rPr lang="en-US" dirty="0" smtClean="0"/>
              <a:t> the line from (0, 0) to (5,5) using DDA algorithm.</a:t>
            </a:r>
          </a:p>
          <a:p>
            <a:pPr>
              <a:buNone/>
            </a:pPr>
            <a:r>
              <a:rPr lang="en-US" dirty="0" smtClean="0"/>
              <a:t>Solution: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D:\SADIA-DATA\CG notes\CG UNIT 2\DDA exam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Solution of Q.1 CONTD….</a:t>
            </a:r>
            <a:endParaRPr lang="en-US" dirty="0"/>
          </a:p>
        </p:txBody>
      </p:sp>
      <p:pic>
        <p:nvPicPr>
          <p:cNvPr id="4" name="Content Placeholder 3" descr="D:\SADIA-DATA\CG notes\CG UNIT 2\DDA example 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7150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1747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Solution of Q.1 CONTD….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Result :-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points obtain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rasterize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line from (0, 0) to (5, 5) are 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(0, 0)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(1, 1)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(2, 2)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(3, 3)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(4, 4)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Content Placeholder 3" descr="C:\Users\SADIYA\Desktop\unnamed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19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Question 1, the end points to draw the line  are given directly so, the steps of the algorithm are followed to implement it.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if the end points are not given and instead the equation is given then first we have to find the end points of a line from that equation and then follow the steps of algorithm.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procedure is demonstrated in Q.2 by solving the question asked in university paper.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Q. 2 </a:t>
            </a:r>
            <a:r>
              <a:rPr lang="en-US" dirty="0" err="1" smtClean="0"/>
              <a:t>Rasterize</a:t>
            </a:r>
            <a:r>
              <a:rPr lang="en-US" dirty="0" smtClean="0"/>
              <a:t> the line for the equation </a:t>
            </a:r>
          </a:p>
          <a:p>
            <a:pPr algn="just">
              <a:buNone/>
            </a:pPr>
            <a:r>
              <a:rPr lang="en-US" dirty="0" smtClean="0"/>
              <a:t>x/2 + y/10 = 1 using DDA line algorithm. </a:t>
            </a:r>
          </a:p>
          <a:p>
            <a:pPr>
              <a:buNone/>
            </a:pPr>
            <a:r>
              <a:rPr lang="en-US" dirty="0" smtClean="0"/>
              <a:t>Solution: Given is x/2 + y/10 = 1 --------eq. (1)</a:t>
            </a:r>
          </a:p>
          <a:p>
            <a:pPr>
              <a:buNone/>
            </a:pPr>
            <a:r>
              <a:rPr lang="en-US" dirty="0" smtClean="0"/>
              <a:t>			Put x = 0 in eq. 1 ,   </a:t>
            </a:r>
            <a:r>
              <a:rPr lang="en-US" dirty="0" smtClean="0">
                <a:sym typeface="Wingdings 2"/>
              </a:rPr>
              <a:t>then y = 10</a:t>
            </a:r>
          </a:p>
          <a:p>
            <a:pPr>
              <a:buNone/>
            </a:pPr>
            <a:r>
              <a:rPr lang="en-US" dirty="0" smtClean="0">
                <a:sym typeface="Wingdings 2"/>
              </a:rPr>
              <a:t>	the 1</a:t>
            </a:r>
            <a:r>
              <a:rPr lang="en-US" baseline="30000" dirty="0" smtClean="0">
                <a:sym typeface="Wingdings 2"/>
              </a:rPr>
              <a:t>st</a:t>
            </a:r>
            <a:r>
              <a:rPr lang="en-US" dirty="0" smtClean="0">
                <a:sym typeface="Wingdings 2"/>
              </a:rPr>
              <a:t> end point (x1,y1) is (0,10)</a:t>
            </a:r>
          </a:p>
          <a:p>
            <a:pPr>
              <a:buNone/>
            </a:pPr>
            <a:r>
              <a:rPr lang="en-US" dirty="0" smtClean="0"/>
              <a:t>			Put y = 0 in eq. 1 ,   </a:t>
            </a:r>
            <a:r>
              <a:rPr lang="en-US" dirty="0" smtClean="0">
                <a:sym typeface="Wingdings 2"/>
              </a:rPr>
              <a:t>then x = 2</a:t>
            </a:r>
          </a:p>
          <a:p>
            <a:pPr>
              <a:buNone/>
            </a:pPr>
            <a:r>
              <a:rPr lang="en-US" dirty="0" smtClean="0">
                <a:sym typeface="Wingdings 2"/>
              </a:rPr>
              <a:t>	 the 2</a:t>
            </a:r>
            <a:r>
              <a:rPr lang="en-US" baseline="30000" dirty="0" smtClean="0">
                <a:sym typeface="Wingdings 2"/>
              </a:rPr>
              <a:t>nd</a:t>
            </a:r>
            <a:r>
              <a:rPr lang="en-US" dirty="0" smtClean="0">
                <a:sym typeface="Wingdings 2"/>
              </a:rPr>
              <a:t> end point (x2,y2) is (2,0)</a:t>
            </a:r>
          </a:p>
          <a:p>
            <a:pPr>
              <a:buNone/>
            </a:pPr>
            <a:r>
              <a:rPr lang="en-US" dirty="0" smtClean="0">
                <a:sym typeface="Wingdings 2"/>
              </a:rPr>
              <a:t>Here, </a:t>
            </a:r>
          </a:p>
          <a:p>
            <a:pPr>
              <a:buNone/>
            </a:pPr>
            <a:r>
              <a:rPr lang="en-US" dirty="0" smtClean="0">
                <a:sym typeface="Wingdings 2"/>
              </a:rPr>
              <a:t>x1=0  ,   y1=10   ,     x2=2    ,  y2=0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Solution of Q.2 CONTD….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Step 1: 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abs(x2-x1) = abs(2-0) = 2</a:t>
            </a:r>
          </a:p>
          <a:p>
            <a:pPr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            abs(y2-y1) = abs(0-10) = 10</a:t>
            </a:r>
          </a:p>
          <a:p>
            <a:pPr>
              <a:buNone/>
            </a:pPr>
            <a:r>
              <a:rPr lang="en-IN" dirty="0" smtClean="0">
                <a:latin typeface="Times New Roman"/>
                <a:cs typeface="Times New Roman"/>
              </a:rPr>
              <a:t>Here, abs (y2-y1)&gt; abs(x2-x1) </a:t>
            </a:r>
          </a:p>
          <a:p>
            <a:pPr>
              <a:buNone/>
            </a:pPr>
            <a:r>
              <a:rPr lang="en-US" dirty="0" smtClean="0">
                <a:sym typeface="Wingdings 2"/>
              </a:rPr>
              <a:t>			length =10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Step 2: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Δx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 = (x2-x1) / length = (2-0)/10 = 0.2</a:t>
            </a:r>
            <a:endParaRPr lang="en-US" dirty="0" smtClean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Δy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 = (y2-y1) / length = (0-10)/10 = -1</a:t>
            </a:r>
            <a:endParaRPr lang="en-US" dirty="0" smtClean="0">
              <a:ea typeface="Times New Roman"/>
              <a:cs typeface="Times New Roman"/>
            </a:endParaRPr>
          </a:p>
          <a:p>
            <a:pPr>
              <a:buNone/>
            </a:pPr>
            <a:endParaRPr lang="en-US" b="1" dirty="0" smtClean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Solution of Q.2 CONTD….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Step 3:  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x = x1 + 0.5 * sign(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Δx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             x  = 0 + 0.5 * sign (0.2)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	     x  = 0 + 0.5 * 1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	 </a:t>
            </a:r>
            <a:r>
              <a:rPr lang="en-US" dirty="0" smtClean="0">
                <a:sym typeface="Wingdings 2"/>
              </a:rPr>
              <a:t>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 x = 0.5</a:t>
            </a:r>
            <a:endParaRPr lang="en-US" dirty="0" smtClean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             y = y1 + 0.5 * sign(</a:t>
            </a:r>
            <a:r>
              <a:rPr lang="en-IN" b="1" dirty="0" err="1" smtClean="0">
                <a:latin typeface="Times New Roman"/>
                <a:ea typeface="Times New Roman"/>
                <a:cs typeface="Times New Roman"/>
              </a:rPr>
              <a:t>Δy</a:t>
            </a: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)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	    y  = 10 + 0.5 * sign (-1)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	    y  = 10 + 0.5 * -1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en-US" dirty="0" smtClean="0">
                <a:sym typeface="Wingdings 2"/>
              </a:rPr>
              <a:t> 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 x = 9.5</a:t>
            </a:r>
            <a:endParaRPr lang="en-US" dirty="0" smtClean="0">
              <a:ea typeface="Times New Roman"/>
              <a:cs typeface="Times New Roman"/>
            </a:endParaRPr>
          </a:p>
          <a:p>
            <a:pPr>
              <a:buNone/>
            </a:pPr>
            <a:endParaRPr lang="en-US" b="1" dirty="0" smtClean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Solution of Q.2 CONTD….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9800" y="1143000"/>
          <a:ext cx="6172200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3050"/>
                <a:gridCol w="1543050"/>
                <a:gridCol w="1543050"/>
                <a:gridCol w="15430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</a:t>
                      </a:r>
                      <a:r>
                        <a:rPr lang="en-US" baseline="0" dirty="0" smtClean="0"/>
                        <a:t> pixel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(0,9)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(0,8)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(0,7)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(1,6)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(1,5)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(1,4)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(1,3)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(1,2)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(2,1)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(2,0)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-0.5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762000"/>
            <a:ext cx="1752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Step 4: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1747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Solution of Q.2 CONTD….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381000"/>
            <a:ext cx="5416550" cy="60817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Result :-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590800" cy="51181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The points obtain to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rasterize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 line for the equation </a:t>
            </a:r>
          </a:p>
          <a:p>
            <a:pPr algn="jus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x/2 + y/10 = 1 are : </a:t>
            </a:r>
          </a:p>
          <a:p>
            <a:pPr fontAlgn="t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(0,9)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(0,8)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(0,7)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(1,6)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(1,5)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(1,4)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(1,3)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(1,2)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(2,1)</a:t>
            </a:r>
          </a:p>
          <a:p>
            <a:pPr fontAlgn="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(2,0)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Content Placeholder 6"/>
          <p:cNvGraphicFramePr>
            <a:graphicFrameLocks/>
          </p:cNvGraphicFramePr>
          <p:nvPr/>
        </p:nvGraphicFramePr>
        <p:xfrm>
          <a:off x="4114800" y="1219200"/>
          <a:ext cx="41910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500"/>
                <a:gridCol w="698500"/>
                <a:gridCol w="698500"/>
                <a:gridCol w="698500"/>
                <a:gridCol w="698500"/>
                <a:gridCol w="698500"/>
              </a:tblGrid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5400000" flipH="1" flipV="1">
            <a:off x="1448197" y="3657203"/>
            <a:ext cx="533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62400" y="5943600"/>
            <a:ext cx="502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3800" y="594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6565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7545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6125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14705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5145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1345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733800" y="434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33800" y="533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33800" y="4800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7338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33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733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724400" y="3048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038600" y="160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33800" y="2514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7338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7338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57600" y="114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5486400" y="5867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486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24400" y="3962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724400" y="4419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244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724400" y="3505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38600" y="2057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38600" y="2590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SYLLABUS: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R="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Unit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Introduction to Computer Graphics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Overview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Computer Graphics, Computer Graphics Application and Software, Graphics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Areas, Graphics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Pipeline, Graphics API’s, Numerical issues, Efficiency Display and Hardcopy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Display Technologies – Raster scan Display System, Video Controller – Vector scan display system, Random Scan Display Processor, Input Devices for Operator Interaction, Image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Scanners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 Raster Graphics Algorithms for Drawing 2D primitives, aliasing and ant aliasing, Polygon filling methods: Scan Conversion Algorithms: Simple Ordered edge list, Edge Fill, Fence fill and Edge Flag Algorithm. ,Seed fill Algorithms: Simple and Scan Line Seed Fill Algorithm,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Halftoning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techniques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Unit 3: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Graphics Programming using OPENGL: Why OpenGL, Features in OpenGL, OpenGL operations, Abstractions in OpenGL – GL, GLU &amp; GLUT, 3D viewing pipeline, viewing matrix specifications, a few examples and demos of OpenGL programs, Animations in </a:t>
            </a:r>
            <a:r>
              <a:rPr lang="en-US" sz="2400" dirty="0" err="1" smtClean="0">
                <a:latin typeface="Times New Roman"/>
                <a:ea typeface="Calibri"/>
              </a:rPr>
              <a:t>openGL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8683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Advantages </a:t>
            </a:r>
            <a:r>
              <a:rPr lang="en-US" dirty="0">
                <a:solidFill>
                  <a:srgbClr val="7030A0"/>
                </a:solidFill>
              </a:rPr>
              <a:t>and Disadvantages of DDA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Advantages : </a:t>
            </a:r>
          </a:p>
          <a:p>
            <a:pPr marL="914400" lvl="2" indent="-51435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Simplest line drawing algorithm</a:t>
            </a:r>
          </a:p>
          <a:p>
            <a:pPr marL="914400" lvl="2" indent="-51435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special skills required for its implementation</a:t>
            </a:r>
          </a:p>
          <a:p>
            <a:pPr marL="914400" lvl="2" indent="-514350" algn="just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DDA draws the line faster than drawing the line by directly using the line equation.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Disadvantages : </a:t>
            </a:r>
          </a:p>
          <a:p>
            <a:pPr marL="914400" lvl="2" indent="-51435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dependents on orientation which makes the end point accuracy poor.</a:t>
            </a:r>
          </a:p>
          <a:p>
            <a:pPr marL="914400" lvl="2" indent="-51435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requires floating point addition to determine each successive point which is time consuming.</a:t>
            </a:r>
          </a:p>
          <a:p>
            <a:pPr marL="914400" lvl="2" indent="-51435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Error due to limited precision in floating point representation may cause calculated points to shift away from their actual position when the line is relatively long.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828800"/>
            <a:ext cx="739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8580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Unit 4: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2D Clipping algorithms for regular and irregular windows: Sutherland Cohen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Outcode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Sutherland Cohen Subdivision, Mid-Point subdivision, Cyrus Beck and Sutherland Hodgeman, Cohen-Sutherland Polygon clipping Algorithm. Clipping about Concave regions. 2D Transformations, Translation, Rotation, Reflection, Scaling, Shearing Combined Transformation, Rotation and Reflection about an Arbitrary Line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Unit 5: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Normalized Device Coordinates and Viewing Transformations, 3D System Basics and 3D Transformations, 3D graphics projections, parallel, perspective, viewing transformations. 3D graphics hidden surfaces and line removal, painter’s algorithm, Z -buffers, Warnock’s algorithm.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Unit 6: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 Ray tracing Algorithm, Perspective, Computing Viewing Rays, Ray-Object Intersection Shading, A Ray tracing Program, Shadows, Ideal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Reflection. Curves and Surfaces: Polygon Mesh, Parametric Cubic Curves, Parametric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Bicubic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Surfaces, Quadratic Surface, Bezier Curves and B-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curves.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COURSE OBJECTIVES: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main objective of the course is to introduce students with fundamental concepts and theory of computer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graphics (CG).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presents the important drawing algorithm, polygon fitting, clipping and 2D transformation curves and an introduction to 3D transformation.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provides the basics of OpenGL application programming interface which allows students to develop programming skills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COURSE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>
                <a:latin typeface="Times New Roman"/>
                <a:ea typeface="Calibri"/>
              </a:rPr>
              <a:t>Upon the completion of the course students will be able to :-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/>
                <a:ea typeface="Calibri"/>
              </a:rPr>
              <a:t>Explain</a:t>
            </a:r>
            <a:r>
              <a:rPr lang="en-US" sz="2400" dirty="0" smtClean="0">
                <a:latin typeface="Times New Roman"/>
                <a:ea typeface="Calibri"/>
              </a:rPr>
              <a:t> the applications, areas, and graphic pipeline, display and hardcopy technologies.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/>
                <a:ea typeface="Calibri"/>
              </a:rPr>
              <a:t>Apply</a:t>
            </a:r>
            <a:r>
              <a:rPr lang="en-US" sz="2400" dirty="0" smtClean="0">
                <a:latin typeface="Times New Roman"/>
                <a:ea typeface="Calibri"/>
              </a:rPr>
              <a:t> and </a:t>
            </a:r>
            <a:r>
              <a:rPr lang="en-US" sz="2400" b="1" dirty="0" smtClean="0">
                <a:latin typeface="Times New Roman"/>
                <a:ea typeface="Calibri"/>
              </a:rPr>
              <a:t>compare</a:t>
            </a:r>
            <a:r>
              <a:rPr lang="en-US" sz="2400" dirty="0" smtClean="0">
                <a:latin typeface="Times New Roman"/>
                <a:ea typeface="Calibri"/>
              </a:rPr>
              <a:t> the algorithms for drawing 2D images also </a:t>
            </a:r>
            <a:r>
              <a:rPr lang="en-US" sz="2400" b="1" dirty="0" smtClean="0">
                <a:latin typeface="Times New Roman"/>
                <a:ea typeface="Calibri"/>
              </a:rPr>
              <a:t>explain</a:t>
            </a:r>
            <a:r>
              <a:rPr lang="en-US" sz="2400" dirty="0" smtClean="0">
                <a:latin typeface="Times New Roman"/>
                <a:ea typeface="Calibri"/>
              </a:rPr>
              <a:t> aliasing, anti aliasing and half toning techniques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CO3: </a:t>
            </a:r>
            <a:r>
              <a:rPr lang="en-US" sz="2400" b="1" dirty="0" smtClean="0">
                <a:latin typeface="Times New Roman"/>
                <a:ea typeface="Calibri"/>
              </a:rPr>
              <a:t>Discuss</a:t>
            </a:r>
            <a:r>
              <a:rPr lang="en-US" sz="2400" dirty="0" smtClean="0">
                <a:latin typeface="Times New Roman"/>
                <a:ea typeface="Calibri"/>
              </a:rPr>
              <a:t> OpenGL application programming Interface and </a:t>
            </a:r>
            <a:r>
              <a:rPr lang="en-US" sz="2400" b="1" dirty="0" smtClean="0">
                <a:latin typeface="Times New Roman"/>
                <a:ea typeface="Calibri"/>
              </a:rPr>
              <a:t>apply</a:t>
            </a:r>
            <a:r>
              <a:rPr lang="en-US" sz="2400" dirty="0" smtClean="0">
                <a:latin typeface="Times New Roman"/>
                <a:ea typeface="Calibri"/>
              </a:rPr>
              <a:t> it for 2D &amp; 3D computer graphics.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CO4: </a:t>
            </a:r>
            <a:r>
              <a:rPr lang="en-US" sz="2400" b="1" dirty="0" smtClean="0">
                <a:latin typeface="Times New Roman"/>
                <a:ea typeface="Calibri"/>
              </a:rPr>
              <a:t>Analyze and apply</a:t>
            </a:r>
            <a:r>
              <a:rPr lang="en-US" sz="2400" dirty="0" smtClean="0">
                <a:latin typeface="Times New Roman"/>
                <a:ea typeface="Calibri"/>
              </a:rPr>
              <a:t> clipping algorithms and transformation on 2D images.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CO5: </a:t>
            </a:r>
            <a:r>
              <a:rPr lang="en-US" sz="2400" b="1" dirty="0" smtClean="0">
                <a:latin typeface="Times New Roman"/>
                <a:ea typeface="Calibri"/>
              </a:rPr>
              <a:t>Solve</a:t>
            </a:r>
            <a:r>
              <a:rPr lang="en-US" sz="2400" dirty="0" smtClean="0">
                <a:latin typeface="Times New Roman"/>
                <a:ea typeface="Calibri"/>
              </a:rPr>
              <a:t> the problems on viewing transformations and </a:t>
            </a:r>
            <a:r>
              <a:rPr lang="en-US" sz="2400" b="1" dirty="0" smtClean="0">
                <a:latin typeface="Times New Roman"/>
                <a:ea typeface="Calibri"/>
              </a:rPr>
              <a:t>explain</a:t>
            </a:r>
            <a:r>
              <a:rPr lang="en-US" sz="2400" dirty="0" smtClean="0">
                <a:latin typeface="Times New Roman"/>
                <a:ea typeface="Calibri"/>
              </a:rPr>
              <a:t> the projection and hidden surface removal algorithms.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CO6: </a:t>
            </a:r>
            <a:r>
              <a:rPr lang="en-US" sz="2400" b="1" dirty="0" smtClean="0">
                <a:latin typeface="Times New Roman"/>
                <a:ea typeface="Calibri"/>
              </a:rPr>
              <a:t>Explain</a:t>
            </a:r>
            <a:r>
              <a:rPr lang="en-US" sz="2400" dirty="0" smtClean="0">
                <a:latin typeface="Times New Roman"/>
                <a:ea typeface="Calibri"/>
              </a:rPr>
              <a:t> basic ray tracing algorithm, shading, shadows, curves and surfaces and also </a:t>
            </a:r>
            <a:r>
              <a:rPr lang="en-US" sz="2400" b="1" dirty="0" smtClean="0">
                <a:latin typeface="Times New Roman"/>
                <a:ea typeface="Calibri"/>
              </a:rPr>
              <a:t>solve</a:t>
            </a:r>
            <a:r>
              <a:rPr lang="en-US" sz="2400" dirty="0" smtClean="0">
                <a:latin typeface="Times New Roman"/>
                <a:ea typeface="Calibri"/>
              </a:rPr>
              <a:t> the problems of curves.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  <a:scene3d>
            <a:camera prst="perspectiveLef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4800" spc="3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1622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Digital Differential Analyzer (DDA)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LINE DRAWING ALGORITHM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WITH SOLVED EXAMPLES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line (vector) generation algorithms which determine the pixels that should be turned ON are called as digital differential analyzer (DDA). 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one of the technique for obtaining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rasterized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straight line.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algorithm can be used to draw the line in all the quadrants.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>
              <a:latin typeface="Times New Roman"/>
              <a:ea typeface="Calibri"/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>
              <a:latin typeface="Times New Roman"/>
              <a:ea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DDA LINE DRAWING ALGORITHM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DDA ALGORITHM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 smtClean="0">
                <a:latin typeface="Times New Roman"/>
                <a:ea typeface="Times New Roman"/>
                <a:cs typeface="Times New Roman"/>
              </a:rPr>
              <a:t>Assumption: </a:t>
            </a:r>
            <a:endParaRPr lang="en-US" sz="20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(x1, y1) and (x2, y2) are the two end points of a line and are not equal.</a:t>
            </a:r>
            <a:endParaRPr lang="en-US" sz="20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Floor integer function is used to convert the real values into integer value.</a:t>
            </a:r>
            <a:endParaRPr lang="en-US" sz="2000" dirty="0">
              <a:ea typeface="Times New Roman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	e.g.: if value is +8.5 then it is converted to 8 and 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if value is -8.5 then it is converted to 9.</a:t>
            </a:r>
            <a:endParaRPr lang="en-US" sz="20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3. Sign function is used which returns +1, 0, -1 for the arguments &gt;0, =0, &lt;0.</a:t>
            </a:r>
            <a:endParaRPr lang="en-US" sz="2000" dirty="0" smtClean="0">
              <a:ea typeface="Times New Roman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	e.g.: sign(5) = +1 , sign(0) = 0, </a:t>
            </a:r>
            <a:endParaRPr lang="en-US" sz="2000" dirty="0">
              <a:ea typeface="Times New Roman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            sign(-1) = -1, sign (1) = 1</a:t>
            </a:r>
            <a:endParaRPr lang="en-US" sz="2000" dirty="0"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CONTD….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Step 1:</a:t>
            </a:r>
            <a:r>
              <a:rPr lang="en-IN" sz="2600" dirty="0" smtClean="0">
                <a:latin typeface="Times New Roman"/>
                <a:ea typeface="Times New Roman"/>
                <a:cs typeface="Times New Roman"/>
              </a:rPr>
              <a:t> Approximate the line length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f abs(x2-x1)&gt;= abs(y2-y1) then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	length = abs(x2-x1)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else 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	length = abs(y2-y1)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end if 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Step 2:</a:t>
            </a:r>
            <a:r>
              <a:rPr lang="en-IN" sz="2600" dirty="0" smtClean="0">
                <a:latin typeface="Times New Roman"/>
                <a:ea typeface="Times New Roman"/>
                <a:cs typeface="Times New Roman"/>
              </a:rPr>
              <a:t> Decide increment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err="1" smtClean="0">
                <a:latin typeface="Times New Roman"/>
                <a:ea typeface="Times New Roman"/>
                <a:cs typeface="Times New Roman"/>
              </a:rPr>
              <a:t>Δx</a:t>
            </a: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 = (x2-x1) / length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err="1" smtClean="0">
                <a:latin typeface="Times New Roman"/>
                <a:ea typeface="Times New Roman"/>
                <a:cs typeface="Times New Roman"/>
              </a:rPr>
              <a:t>Δy</a:t>
            </a: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 = (y2-y1) / length</a:t>
            </a:r>
            <a:endParaRPr lang="en-US" sz="2600" dirty="0"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b="1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en-US" sz="2600" dirty="0"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1254</Words>
  <Application>Microsoft Office PowerPoint</Application>
  <PresentationFormat>On-screen Show (4:3)</PresentationFormat>
  <Paragraphs>212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SYLLABUS:</vt:lpstr>
      <vt:lpstr>Slide 3</vt:lpstr>
      <vt:lpstr>COURSE OBJECTIVES:</vt:lpstr>
      <vt:lpstr>COURSE OUTCOMES:</vt:lpstr>
      <vt:lpstr>Slide 6</vt:lpstr>
      <vt:lpstr>DDA LINE DRAWING ALGORITHM</vt:lpstr>
      <vt:lpstr>DDA ALGORITHM</vt:lpstr>
      <vt:lpstr>CONTD….</vt:lpstr>
      <vt:lpstr>CONTD….</vt:lpstr>
      <vt:lpstr>Examples</vt:lpstr>
      <vt:lpstr>Solution of Q.1 CONTD….</vt:lpstr>
      <vt:lpstr>Solution of Q.1 CONTD….</vt:lpstr>
      <vt:lpstr>Note</vt:lpstr>
      <vt:lpstr>Slide 15</vt:lpstr>
      <vt:lpstr>Solution of Q.2 CONTD….</vt:lpstr>
      <vt:lpstr>Solution of Q.2 CONTD….</vt:lpstr>
      <vt:lpstr>Solution of Q.2 CONTD….</vt:lpstr>
      <vt:lpstr>Solution of Q.2 CONTD….</vt:lpstr>
      <vt:lpstr>Advantages and Disadvantages of DDA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SadiyaPatka</dc:creator>
  <cp:lastModifiedBy>Administrator</cp:lastModifiedBy>
  <cp:revision>223</cp:revision>
  <dcterms:created xsi:type="dcterms:W3CDTF">2006-08-16T00:00:00Z</dcterms:created>
  <dcterms:modified xsi:type="dcterms:W3CDTF">2018-07-25T12:32:30Z</dcterms:modified>
</cp:coreProperties>
</file>